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72" r:id="rId14"/>
    <p:sldId id="268" r:id="rId15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4213276.6900000004</c:v>
                </c:pt>
                <c:pt idx="1">
                  <c:v>420572.29</c:v>
                </c:pt>
                <c:pt idx="2">
                  <c:v>34200.71</c:v>
                </c:pt>
                <c:pt idx="3">
                  <c:v>4668049.6900000004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4225693.45</c:v>
                </c:pt>
                <c:pt idx="1">
                  <c:v>421000</c:v>
                </c:pt>
                <c:pt idx="2">
                  <c:v>35393.910000000003</c:v>
                </c:pt>
                <c:pt idx="3">
                  <c:v>4682087.3600000003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4306506.7699999996</c:v>
                </c:pt>
                <c:pt idx="1">
                  <c:v>388019.57</c:v>
                </c:pt>
                <c:pt idx="2">
                  <c:v>38437.339999999997</c:v>
                </c:pt>
                <c:pt idx="3">
                  <c:v>4732963.68</c:v>
                </c:pt>
              </c:numCache>
            </c:numRef>
          </c:val>
        </c:ser>
        <c:axId val="64162432"/>
        <c:axId val="64217472"/>
      </c:barChart>
      <c:catAx>
        <c:axId val="641624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64217472"/>
        <c:crosses val="autoZero"/>
        <c:auto val="1"/>
        <c:lblAlgn val="ctr"/>
        <c:lblOffset val="100"/>
      </c:catAx>
      <c:valAx>
        <c:axId val="64217472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64162432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321732</c:v>
                </c:pt>
                <c:pt idx="1">
                  <c:v>25397.75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2011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322700</c:v>
                </c:pt>
                <c:pt idx="1">
                  <c:v>35000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List1!$D$2:$D$3</c:f>
              <c:numCache>
                <c:formatCode>#,##0</c:formatCode>
                <c:ptCount val="2"/>
                <c:pt idx="0">
                  <c:v>378389.2</c:v>
                </c:pt>
                <c:pt idx="1">
                  <c:v>22650.04</c:v>
                </c:pt>
              </c:numCache>
            </c:numRef>
          </c:val>
        </c:ser>
        <c:axId val="87274624"/>
        <c:axId val="87276160"/>
      </c:barChart>
      <c:catAx>
        <c:axId val="872746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7276160"/>
        <c:crosses val="autoZero"/>
        <c:auto val="1"/>
        <c:lblAlgn val="ctr"/>
        <c:lblOffset val="100"/>
      </c:catAx>
      <c:valAx>
        <c:axId val="87276160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27462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105751.48</c:v>
                </c:pt>
                <c:pt idx="1">
                  <c:v>34758.089999999997</c:v>
                </c:pt>
                <c:pt idx="2">
                  <c:v>251590.03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106000</c:v>
                </c:pt>
                <c:pt idx="1">
                  <c:v>30000</c:v>
                </c:pt>
                <c:pt idx="2">
                  <c:v>252000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109384.47</c:v>
                </c:pt>
                <c:pt idx="1">
                  <c:v>24545.14</c:v>
                </c:pt>
                <c:pt idx="2">
                  <c:v>272452.68</c:v>
                </c:pt>
              </c:numCache>
            </c:numRef>
          </c:val>
        </c:ser>
        <c:axId val="92215552"/>
        <c:axId val="92250496"/>
      </c:barChart>
      <c:catAx>
        <c:axId val="92215552"/>
        <c:scaling>
          <c:orientation val="minMax"/>
        </c:scaling>
        <c:axPos val="b"/>
        <c:numFmt formatCode="General" sourceLinked="1"/>
        <c:tickLblPos val="nextTo"/>
        <c:crossAx val="92250496"/>
        <c:crosses val="autoZero"/>
        <c:auto val="1"/>
        <c:lblAlgn val="ctr"/>
        <c:lblOffset val="100"/>
      </c:catAx>
      <c:valAx>
        <c:axId val="92250496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92215552"/>
        <c:crosses val="autoZero"/>
        <c:crossBetween val="between"/>
        <c:majorUnit val="20000"/>
      </c:valAx>
      <c:spPr>
        <a:solidFill>
          <a:srgbClr val="F4EBF5"/>
        </a:solidFill>
      </c:spPr>
    </c:plotArea>
    <c:legend>
      <c:legendPos val="b"/>
      <c:layout>
        <c:manualLayout>
          <c:xMode val="edge"/>
          <c:yMode val="edge"/>
          <c:x val="0.21420370550303089"/>
          <c:y val="0.93584357975858479"/>
          <c:w val="0.57159245175715157"/>
          <c:h val="6.4156420241417281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4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2866454.13</c:v>
                </c:pt>
                <c:pt idx="1">
                  <c:v>54248.57</c:v>
                </c:pt>
                <c:pt idx="2">
                  <c:v>463800.66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2880000</c:v>
                </c:pt>
                <c:pt idx="1">
                  <c:v>54500</c:v>
                </c:pt>
                <c:pt idx="2">
                  <c:v>465980.52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2931654.43</c:v>
                </c:pt>
                <c:pt idx="1">
                  <c:v>55853.46</c:v>
                </c:pt>
                <c:pt idx="2">
                  <c:v>475370.64</c:v>
                </c:pt>
              </c:numCache>
            </c:numRef>
          </c:val>
        </c:ser>
        <c:axId val="92585344"/>
        <c:axId val="92292224"/>
      </c:barChart>
      <c:catAx>
        <c:axId val="925853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92292224"/>
        <c:crosses val="autoZero"/>
        <c:auto val="1"/>
        <c:lblAlgn val="ctr"/>
        <c:lblOffset val="100"/>
      </c:catAx>
      <c:valAx>
        <c:axId val="9229222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92585344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20097.73</c:v>
                </c:pt>
                <c:pt idx="1">
                  <c:v>0.68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20000</c:v>
                </c:pt>
                <c:pt idx="1">
                  <c:v>5</c:v>
                </c:pt>
                <c:pt idx="2">
                  <c:v>100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19246.669999999998</c:v>
                </c:pt>
                <c:pt idx="1">
                  <c:v>26.41</c:v>
                </c:pt>
                <c:pt idx="2">
                  <c:v>0</c:v>
                </c:pt>
              </c:numCache>
            </c:numRef>
          </c:val>
        </c:ser>
        <c:axId val="92637440"/>
        <c:axId val="92733440"/>
      </c:barChart>
      <c:catAx>
        <c:axId val="9263744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92733440"/>
        <c:crosses val="autoZero"/>
        <c:auto val="1"/>
        <c:lblAlgn val="ctr"/>
        <c:lblOffset val="100"/>
      </c:catAx>
      <c:valAx>
        <c:axId val="92733440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92637440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2010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43122.61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prežek prihodkov 2011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10123.209999999999</c:v>
                </c:pt>
              </c:numCache>
            </c:numRef>
          </c:val>
        </c:ser>
        <c:axId val="92746112"/>
        <c:axId val="92747648"/>
      </c:barChart>
      <c:catAx>
        <c:axId val="927461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92747648"/>
        <c:crosses val="autoZero"/>
        <c:auto val="1"/>
        <c:lblAlgn val="ctr"/>
        <c:lblOffset val="100"/>
      </c:catAx>
      <c:valAx>
        <c:axId val="9274764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92746112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303881.01</c:v>
                </c:pt>
                <c:pt idx="1">
                  <c:v>71042.66</c:v>
                </c:pt>
                <c:pt idx="2">
                  <c:v>45648.62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304000</c:v>
                </c:pt>
                <c:pt idx="1">
                  <c:v>71000</c:v>
                </c:pt>
                <c:pt idx="2">
                  <c:v>46000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303827.43</c:v>
                </c:pt>
                <c:pt idx="1">
                  <c:v>42798.53</c:v>
                </c:pt>
                <c:pt idx="2">
                  <c:v>41393.61</c:v>
                </c:pt>
              </c:numCache>
            </c:numRef>
          </c:val>
        </c:ser>
        <c:axId val="69671552"/>
        <c:axId val="69721088"/>
      </c:barChart>
      <c:catAx>
        <c:axId val="69671552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69721088"/>
        <c:crosses val="autoZero"/>
        <c:lblAlgn val="ctr"/>
        <c:lblOffset val="100"/>
      </c:catAx>
      <c:valAx>
        <c:axId val="6972108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69671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Uporabnine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217.89</c:v>
                </c:pt>
                <c:pt idx="1">
                  <c:v>20701.62</c:v>
                </c:pt>
                <c:pt idx="2">
                  <c:v>6922.94</c:v>
                </c:pt>
                <c:pt idx="3">
                  <c:v>6358.26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Uporabnine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220</c:v>
                </c:pt>
                <c:pt idx="1">
                  <c:v>21000</c:v>
                </c:pt>
                <c:pt idx="2">
                  <c:v>7000</c:v>
                </c:pt>
                <c:pt idx="3">
                  <c:v>7173.91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Uporabnine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235.12</c:v>
                </c:pt>
                <c:pt idx="1">
                  <c:v>18217.5</c:v>
                </c:pt>
                <c:pt idx="2">
                  <c:v>3791.93</c:v>
                </c:pt>
                <c:pt idx="3">
                  <c:v>16192.79</c:v>
                </c:pt>
              </c:numCache>
            </c:numRef>
          </c:val>
        </c:ser>
        <c:axId val="82964864"/>
        <c:axId val="82966400"/>
      </c:barChart>
      <c:catAx>
        <c:axId val="82964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2966400"/>
        <c:crosses val="autoZero"/>
        <c:auto val="1"/>
        <c:lblAlgn val="ctr"/>
        <c:lblOffset val="100"/>
      </c:catAx>
      <c:valAx>
        <c:axId val="82966400"/>
        <c:scaling>
          <c:orientation val="minMax"/>
          <c:max val="60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964864"/>
        <c:crosses val="autoZero"/>
        <c:crossBetween val="between"/>
        <c:majorUnit val="5000"/>
        <c:minorUnit val="1000"/>
      </c:valAx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358659.42</c:v>
                </c:pt>
                <c:pt idx="1">
                  <c:v>149188.28</c:v>
                </c:pt>
                <c:pt idx="2">
                  <c:v>260639.83</c:v>
                </c:pt>
                <c:pt idx="3">
                  <c:v>15015.86</c:v>
                </c:pt>
                <c:pt idx="4">
                  <c:v>19274.57</c:v>
                </c:pt>
                <c:pt idx="5">
                  <c:v>25397.75</c:v>
                </c:pt>
                <c:pt idx="6">
                  <c:v>3776602.96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375029.64</c:v>
                </c:pt>
                <c:pt idx="1">
                  <c:v>151026.14000000001</c:v>
                </c:pt>
                <c:pt idx="2">
                  <c:v>277229.78999999998</c:v>
                </c:pt>
                <c:pt idx="3">
                  <c:v>15421.29</c:v>
                </c:pt>
                <c:pt idx="4">
                  <c:v>19794.98</c:v>
                </c:pt>
                <c:pt idx="5">
                  <c:v>35000</c:v>
                </c:pt>
                <c:pt idx="6">
                  <c:v>3788480.52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369282.48</c:v>
                </c:pt>
                <c:pt idx="1">
                  <c:v>132286.99</c:v>
                </c:pt>
                <c:pt idx="2">
                  <c:v>273962.64</c:v>
                </c:pt>
                <c:pt idx="3">
                  <c:v>14032.6</c:v>
                </c:pt>
                <c:pt idx="4">
                  <c:v>22091.82</c:v>
                </c:pt>
                <c:pt idx="5">
                  <c:v>22650.04</c:v>
                </c:pt>
                <c:pt idx="6">
                  <c:v>3869260.82</c:v>
                </c:pt>
              </c:numCache>
            </c:numRef>
          </c:val>
        </c:ser>
        <c:axId val="83067264"/>
        <c:axId val="83068800"/>
      </c:barChart>
      <c:catAx>
        <c:axId val="83067264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3068800"/>
        <c:crosses val="autoZero"/>
        <c:auto val="1"/>
        <c:lblAlgn val="ctr"/>
        <c:lblOffset val="100"/>
      </c:catAx>
      <c:valAx>
        <c:axId val="8306880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067264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247936.86</c:v>
                </c:pt>
                <c:pt idx="1">
                  <c:v>7754.22</c:v>
                </c:pt>
                <c:pt idx="2">
                  <c:v>6477.5</c:v>
                </c:pt>
                <c:pt idx="3">
                  <c:v>23011.83</c:v>
                </c:pt>
                <c:pt idx="4">
                  <c:v>27938.13</c:v>
                </c:pt>
                <c:pt idx="5">
                  <c:v>14389.23</c:v>
                </c:pt>
                <c:pt idx="6">
                  <c:v>1058.55</c:v>
                </c:pt>
                <c:pt idx="7">
                  <c:v>3337.42</c:v>
                </c:pt>
                <c:pt idx="8">
                  <c:v>4471.3</c:v>
                </c:pt>
                <c:pt idx="9">
                  <c:v>22284.38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254631.16</c:v>
                </c:pt>
                <c:pt idx="1">
                  <c:v>7963.58</c:v>
                </c:pt>
                <c:pt idx="2">
                  <c:v>6652.39</c:v>
                </c:pt>
                <c:pt idx="3">
                  <c:v>23633.15</c:v>
                </c:pt>
                <c:pt idx="4">
                  <c:v>28692.46</c:v>
                </c:pt>
                <c:pt idx="5">
                  <c:v>14777.74</c:v>
                </c:pt>
                <c:pt idx="6">
                  <c:v>1087.1300000000001</c:v>
                </c:pt>
                <c:pt idx="7">
                  <c:v>3000</c:v>
                </c:pt>
                <c:pt idx="8">
                  <c:v>4592.03</c:v>
                </c:pt>
                <c:pt idx="9">
                  <c:v>30000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List1!$D$2:$D$12</c:f>
              <c:numCache>
                <c:formatCode>#,##0_ ;\-#,##0" "</c:formatCode>
                <c:ptCount val="11"/>
                <c:pt idx="0">
                  <c:v>263790.45</c:v>
                </c:pt>
                <c:pt idx="1">
                  <c:v>5551.93</c:v>
                </c:pt>
                <c:pt idx="2">
                  <c:v>5856.35</c:v>
                </c:pt>
                <c:pt idx="3">
                  <c:v>21862.41</c:v>
                </c:pt>
                <c:pt idx="4">
                  <c:v>34444.04</c:v>
                </c:pt>
                <c:pt idx="5">
                  <c:v>14489.68</c:v>
                </c:pt>
                <c:pt idx="6">
                  <c:v>746.65</c:v>
                </c:pt>
                <c:pt idx="7">
                  <c:v>2726.8</c:v>
                </c:pt>
                <c:pt idx="8">
                  <c:v>6254.3</c:v>
                </c:pt>
                <c:pt idx="9">
                  <c:v>13559.87</c:v>
                </c:pt>
              </c:numCache>
            </c:numRef>
          </c:val>
        </c:ser>
        <c:axId val="83270656"/>
        <c:axId val="83272448"/>
      </c:barChart>
      <c:catAx>
        <c:axId val="832706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272448"/>
        <c:crosses val="autoZero"/>
        <c:auto val="1"/>
        <c:lblAlgn val="ctr"/>
        <c:lblOffset val="100"/>
      </c:catAx>
      <c:valAx>
        <c:axId val="8327244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27065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35609.65</c:v>
                </c:pt>
                <c:pt idx="1">
                  <c:v>4337.91</c:v>
                </c:pt>
                <c:pt idx="2">
                  <c:v>109240.72</c:v>
                </c:pt>
                <c:pt idx="3">
                  <c:v>149188.28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36571.11</c:v>
                </c:pt>
                <c:pt idx="1">
                  <c:v>4455.03</c:v>
                </c:pt>
                <c:pt idx="2">
                  <c:v>110000</c:v>
                </c:pt>
                <c:pt idx="3">
                  <c:v>151026.14000000001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38216.300000000003</c:v>
                </c:pt>
                <c:pt idx="1">
                  <c:v>4657.32</c:v>
                </c:pt>
                <c:pt idx="2">
                  <c:v>89413.37</c:v>
                </c:pt>
                <c:pt idx="3">
                  <c:v>132286.99</c:v>
                </c:pt>
              </c:numCache>
            </c:numRef>
          </c:val>
        </c:ser>
        <c:axId val="86906752"/>
        <c:axId val="86908288"/>
      </c:barChart>
      <c:catAx>
        <c:axId val="86906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6908288"/>
        <c:crosses val="autoZero"/>
        <c:auto val="1"/>
        <c:lblAlgn val="ctr"/>
        <c:lblOffset val="100"/>
      </c:catAx>
      <c:valAx>
        <c:axId val="8690828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690675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839783043375588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79366.73</c:v>
                </c:pt>
                <c:pt idx="1">
                  <c:v>37545.65</c:v>
                </c:pt>
                <c:pt idx="2">
                  <c:v>9915.51</c:v>
                </c:pt>
                <c:pt idx="3">
                  <c:v>2356.88</c:v>
                </c:pt>
                <c:pt idx="4">
                  <c:v>24964.95</c:v>
                </c:pt>
                <c:pt idx="5">
                  <c:v>16189.16</c:v>
                </c:pt>
                <c:pt idx="6">
                  <c:v>755.91</c:v>
                </c:pt>
                <c:pt idx="7">
                  <c:v>714.25</c:v>
                </c:pt>
                <c:pt idx="8">
                  <c:v>6173.89</c:v>
                </c:pt>
                <c:pt idx="9">
                  <c:v>15044.47</c:v>
                </c:pt>
                <c:pt idx="10">
                  <c:v>12416.22</c:v>
                </c:pt>
                <c:pt idx="11">
                  <c:v>21500.34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80000</c:v>
                </c:pt>
                <c:pt idx="1">
                  <c:v>38559.379999999997</c:v>
                </c:pt>
                <c:pt idx="2">
                  <c:v>10183.23</c:v>
                </c:pt>
                <c:pt idx="3">
                  <c:v>2420.52</c:v>
                </c:pt>
                <c:pt idx="4">
                  <c:v>25639</c:v>
                </c:pt>
                <c:pt idx="5">
                  <c:v>16626.27</c:v>
                </c:pt>
                <c:pt idx="6">
                  <c:v>776.32</c:v>
                </c:pt>
                <c:pt idx="7">
                  <c:v>733.53</c:v>
                </c:pt>
                <c:pt idx="8">
                  <c:v>6340.59</c:v>
                </c:pt>
                <c:pt idx="9">
                  <c:v>15450.67</c:v>
                </c:pt>
                <c:pt idx="10">
                  <c:v>12751.46</c:v>
                </c:pt>
                <c:pt idx="11">
                  <c:v>22080.85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62329.35</c:v>
                </c:pt>
                <c:pt idx="1">
                  <c:v>32662.05</c:v>
                </c:pt>
                <c:pt idx="2">
                  <c:v>11538.38</c:v>
                </c:pt>
                <c:pt idx="3">
                  <c:v>2780.16</c:v>
                </c:pt>
                <c:pt idx="4">
                  <c:v>25190.58</c:v>
                </c:pt>
                <c:pt idx="5">
                  <c:v>17496.28</c:v>
                </c:pt>
                <c:pt idx="6">
                  <c:v>929.27</c:v>
                </c:pt>
                <c:pt idx="7">
                  <c:v>813.43</c:v>
                </c:pt>
                <c:pt idx="8">
                  <c:v>12812.36</c:v>
                </c:pt>
                <c:pt idx="9">
                  <c:v>17911.490000000002</c:v>
                </c:pt>
                <c:pt idx="10">
                  <c:v>14451.77</c:v>
                </c:pt>
                <c:pt idx="11">
                  <c:v>21268.78</c:v>
                </c:pt>
              </c:numCache>
            </c:numRef>
          </c:val>
        </c:ser>
        <c:axId val="83383040"/>
        <c:axId val="83384576"/>
      </c:barChart>
      <c:catAx>
        <c:axId val="8338304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3384576"/>
        <c:crosses val="autoZero"/>
        <c:auto val="1"/>
        <c:lblAlgn val="ctr"/>
        <c:lblOffset val="100"/>
      </c:catAx>
      <c:valAx>
        <c:axId val="8338457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38304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07"/>
          <c:y val="0.88236347673901916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2016.47</c:v>
                </c:pt>
                <c:pt idx="1">
                  <c:v>6040.51</c:v>
                </c:pt>
                <c:pt idx="2">
                  <c:v>2420.83</c:v>
                </c:pt>
                <c:pt idx="3">
                  <c:v>1492.33</c:v>
                </c:pt>
                <c:pt idx="4">
                  <c:v>3207.36</c:v>
                </c:pt>
                <c:pt idx="5">
                  <c:v>422.91</c:v>
                </c:pt>
                <c:pt idx="6">
                  <c:v>1455.1</c:v>
                </c:pt>
                <c:pt idx="7">
                  <c:v>953.28</c:v>
                </c:pt>
                <c:pt idx="8">
                  <c:v>1198.0999999999999</c:v>
                </c:pt>
                <c:pt idx="9">
                  <c:v>7814.81</c:v>
                </c:pt>
                <c:pt idx="10">
                  <c:v>1413.5</c:v>
                </c:pt>
                <c:pt idx="11">
                  <c:v>2763.65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2070.91</c:v>
                </c:pt>
                <c:pt idx="1">
                  <c:v>5500</c:v>
                </c:pt>
                <c:pt idx="2">
                  <c:v>12500</c:v>
                </c:pt>
                <c:pt idx="3">
                  <c:v>1532.62</c:v>
                </c:pt>
                <c:pt idx="4">
                  <c:v>3293.96</c:v>
                </c:pt>
                <c:pt idx="5">
                  <c:v>434.33</c:v>
                </c:pt>
                <c:pt idx="6">
                  <c:v>1494.39</c:v>
                </c:pt>
                <c:pt idx="7">
                  <c:v>979.02</c:v>
                </c:pt>
                <c:pt idx="8">
                  <c:v>1230.45</c:v>
                </c:pt>
                <c:pt idx="9">
                  <c:v>8025.81</c:v>
                </c:pt>
                <c:pt idx="10">
                  <c:v>1451.66</c:v>
                </c:pt>
                <c:pt idx="11">
                  <c:v>2838.27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1826.17</c:v>
                </c:pt>
                <c:pt idx="1">
                  <c:v>5760.77</c:v>
                </c:pt>
                <c:pt idx="2">
                  <c:v>18951.13</c:v>
                </c:pt>
                <c:pt idx="3">
                  <c:v>2507.31</c:v>
                </c:pt>
                <c:pt idx="4">
                  <c:v>2721.53</c:v>
                </c:pt>
                <c:pt idx="5">
                  <c:v>715.72</c:v>
                </c:pt>
                <c:pt idx="6">
                  <c:v>556.42999999999995</c:v>
                </c:pt>
                <c:pt idx="7">
                  <c:v>1043.48</c:v>
                </c:pt>
                <c:pt idx="8">
                  <c:v>1810.22</c:v>
                </c:pt>
                <c:pt idx="9">
                  <c:v>9039.76</c:v>
                </c:pt>
                <c:pt idx="10">
                  <c:v>1185.0999999999999</c:v>
                </c:pt>
                <c:pt idx="11">
                  <c:v>5188.7700000000004</c:v>
                </c:pt>
              </c:numCache>
            </c:numRef>
          </c:val>
        </c:ser>
        <c:axId val="83418496"/>
        <c:axId val="83424384"/>
      </c:barChart>
      <c:catAx>
        <c:axId val="83418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3424384"/>
        <c:crosses val="autoZero"/>
        <c:auto val="1"/>
        <c:lblAlgn val="ctr"/>
        <c:lblOffset val="100"/>
      </c:catAx>
      <c:valAx>
        <c:axId val="8342438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41849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0</c:v>
                </c:pt>
                <c:pt idx="1">
                  <c:v>2179.5</c:v>
                </c:pt>
                <c:pt idx="2">
                  <c:v>317.52</c:v>
                </c:pt>
                <c:pt idx="3">
                  <c:v>15015.86</c:v>
                </c:pt>
                <c:pt idx="4">
                  <c:v>19274.57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1078.2</c:v>
                </c:pt>
                <c:pt idx="1">
                  <c:v>2238.35</c:v>
                </c:pt>
                <c:pt idx="2">
                  <c:v>1000</c:v>
                </c:pt>
                <c:pt idx="3">
                  <c:v>15421.29</c:v>
                </c:pt>
                <c:pt idx="4">
                  <c:v>19794.98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1078.2</c:v>
                </c:pt>
                <c:pt idx="1">
                  <c:v>1313.28</c:v>
                </c:pt>
                <c:pt idx="2">
                  <c:v>80.87</c:v>
                </c:pt>
                <c:pt idx="3">
                  <c:v>14032.6</c:v>
                </c:pt>
                <c:pt idx="4">
                  <c:v>22091.82</c:v>
                </c:pt>
              </c:numCache>
            </c:numRef>
          </c:val>
        </c:ser>
        <c:axId val="87230720"/>
        <c:axId val="87236608"/>
      </c:barChart>
      <c:catAx>
        <c:axId val="872307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7236608"/>
        <c:crosses val="autoZero"/>
        <c:auto val="1"/>
        <c:lblAlgn val="ctr"/>
        <c:lblOffset val="100"/>
      </c:catAx>
      <c:valAx>
        <c:axId val="8723660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23072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14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25.397,75 €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9.670,88 € - nakup osnovnih sredstev iz nakazil MŠŠ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1.606,77 € - nakup osnovnih sredstev iz sredstev za šolski sklad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13.379,74 €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 740,36 € - nakup domofona iz sredstev zavarovalnice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STROŠKI 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85794"/>
          <a:ext cx="728667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STROŠKI 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14356"/>
          <a:ext cx="728667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907704" y="692696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jeZBesedilom 5"/>
          <p:cNvSpPr txBox="1"/>
          <p:nvPr/>
        </p:nvSpPr>
        <p:spPr>
          <a:xfrm>
            <a:off x="1331640" y="3789040"/>
            <a:ext cx="7864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RAZPOREDITEV </a:t>
            </a:r>
            <a:r>
              <a:rPr lang="sl-SI" b="1" dirty="0" smtClean="0"/>
              <a:t>PRESEŽKA leta 2011:</a:t>
            </a:r>
            <a:endParaRPr lang="sl-SI" b="1" dirty="0" smtClean="0"/>
          </a:p>
          <a:p>
            <a:endParaRPr lang="sl-SI" b="1" dirty="0" smtClean="0"/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smtClean="0"/>
              <a:t>10.000,00 </a:t>
            </a:r>
            <a:r>
              <a:rPr lang="sl-SI" dirty="0" smtClean="0"/>
              <a:t>€ - nakup osnovnih sredstev</a:t>
            </a:r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smtClean="0"/>
              <a:t>  5.000,00 </a:t>
            </a:r>
            <a:r>
              <a:rPr lang="sl-SI" dirty="0" smtClean="0"/>
              <a:t>€ - pokrivanje stroškov naslednjega obračunskega obdobja</a:t>
            </a:r>
          </a:p>
          <a:p>
            <a:pPr>
              <a:buFontTx/>
              <a:buChar char="-"/>
            </a:pPr>
            <a:r>
              <a:rPr lang="sl-SI" smtClean="0"/>
              <a:t>  </a:t>
            </a:r>
            <a:r>
              <a:rPr lang="sl-SI" smtClean="0"/>
              <a:t> 2.936,28  </a:t>
            </a:r>
            <a:r>
              <a:rPr lang="sl-SI" dirty="0" smtClean="0"/>
              <a:t>€ - nerazporejeno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OBČANOV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642918"/>
          <a:ext cx="8286808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1062</TotalTime>
  <Words>168</Words>
  <Application>Microsoft Office PowerPoint</Application>
  <PresentationFormat>Diaprojekcija na zaslonu (4:3)</PresentationFormat>
  <Paragraphs>32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Default Design</vt:lpstr>
      <vt:lpstr> Primerjava - PRIHODKI </vt:lpstr>
      <vt:lpstr>Primerjava – PRIHODKI OBČANOV </vt:lpstr>
      <vt:lpstr>Primerjava – DRUGI PRIHODKI </vt:lpstr>
      <vt:lpstr>Primerjava – STROŠKI  </vt:lpstr>
      <vt:lpstr>Primerjava – STROŠKI MATERIALA </vt:lpstr>
      <vt:lpstr>Primerjava – STROŠKI ENERGIJE </vt:lpstr>
      <vt:lpstr>Primerjava – STROŠKI STORITEV   </vt:lpstr>
      <vt:lpstr>Primerjava – STROŠKI STORITEV   </vt:lpstr>
      <vt:lpstr>Primerjava – STROŠKI STORITEV   </vt:lpstr>
      <vt:lpstr>Primerjava – AMORTIZACIJA   </vt:lpstr>
      <vt:lpstr>Primerjava – STROŠKI DELA </vt:lpstr>
      <vt:lpstr>Primerjava – STROŠKI DELA  </vt:lpstr>
      <vt:lpstr>Primerjava - ODHODKI </vt:lpstr>
      <vt:lpstr>Primerjava – 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87</cp:revision>
  <dcterms:created xsi:type="dcterms:W3CDTF">2008-02-26T14:04:13Z</dcterms:created>
  <dcterms:modified xsi:type="dcterms:W3CDTF">2012-02-21T10:21:20Z</dcterms:modified>
</cp:coreProperties>
</file>